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7561263" cy="106934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D86"/>
    <a:srgbClr val="EB8C3A"/>
    <a:srgbClr val="FEF4EC"/>
    <a:srgbClr val="F19F53"/>
    <a:srgbClr val="009999"/>
    <a:srgbClr val="00CC99"/>
    <a:srgbClr val="99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8" autoAdjust="0"/>
  </p:normalViewPr>
  <p:slideViewPr>
    <p:cSldViewPr>
      <p:cViewPr varScale="1">
        <p:scale>
          <a:sx n="74" d="100"/>
          <a:sy n="74" d="100"/>
        </p:scale>
        <p:origin x="3084" y="7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8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97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5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0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1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1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30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2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2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3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D7C5B-F82D-46CD-8F25-C4AE87556D6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BE66-1170-474B-8AE3-A7DE3C660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61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9B24C69-C099-4A34-95D7-A9BF30974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81" y="9968252"/>
            <a:ext cx="651723" cy="558972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4044016" y="7648833"/>
            <a:ext cx="3235967" cy="1493511"/>
          </a:xfrm>
          <a:prstGeom prst="rect">
            <a:avLst/>
          </a:prstGeom>
          <a:noFill/>
          <a:ln w="9525">
            <a:solidFill>
              <a:srgbClr val="EB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3" name="Rectangle 112"/>
          <p:cNvSpPr/>
          <p:nvPr/>
        </p:nvSpPr>
        <p:spPr>
          <a:xfrm>
            <a:off x="3924647" y="7399536"/>
            <a:ext cx="2853153" cy="249823"/>
          </a:xfrm>
          <a:prstGeom prst="rect">
            <a:avLst/>
          </a:prstGeom>
          <a:solidFill>
            <a:srgbClr val="1F3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b="1" dirty="0">
                <a:solidFill>
                  <a:schemeClr val="bg1"/>
                </a:solidFill>
                <a:ea typeface="Calibri"/>
                <a:cs typeface="Times New Roman"/>
              </a:rPr>
              <a:t>AvadyConnect® Web-</a:t>
            </a:r>
            <a:r>
              <a:rPr lang="fr-FR" sz="1050" b="1" dirty="0" err="1">
                <a:solidFill>
                  <a:schemeClr val="bg1"/>
                </a:solidFill>
                <a:ea typeface="Calibri"/>
                <a:cs typeface="Times New Roman"/>
              </a:rPr>
              <a:t>Schnittstelle</a:t>
            </a:r>
            <a:endParaRPr lang="fr-FR" sz="105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85" name="Zone de texte 2"/>
          <p:cNvSpPr txBox="1">
            <a:spLocks noChangeArrowheads="1"/>
          </p:cNvSpPr>
          <p:nvPr/>
        </p:nvSpPr>
        <p:spPr bwMode="auto">
          <a:xfrm>
            <a:off x="4836564" y="8192656"/>
            <a:ext cx="2448272" cy="9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800" b="1" dirty="0">
                <a:solidFill>
                  <a:schemeClr val="accent6"/>
                </a:solidFill>
                <a:cs typeface="Calibri Light" panose="020F0302020204030204" pitchFamily="34" charset="0"/>
              </a:rPr>
              <a:t>VORTEIL</a:t>
            </a:r>
            <a:r>
              <a:rPr lang="fr-FR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Ein einziges Panel zur Verwaltung der Wartung all Ihrer Pools. Ändern Sie die Geräteeinstellungen aus der Ferne, erhalten Sie Warnungen bei niedrigem Produktfüllstand, historische Daten und Diagramme...</a:t>
            </a:r>
            <a:endParaRPr lang="fr-FR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210" y="8350005"/>
            <a:ext cx="648526" cy="5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1" name="Connecteur droit 110"/>
          <p:cNvCxnSpPr/>
          <p:nvPr/>
        </p:nvCxnSpPr>
        <p:spPr>
          <a:xfrm>
            <a:off x="4847149" y="8247918"/>
            <a:ext cx="0" cy="58384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9" name="Zone de texte 2"/>
          <p:cNvSpPr txBox="1">
            <a:spLocks noChangeArrowheads="1"/>
          </p:cNvSpPr>
          <p:nvPr/>
        </p:nvSpPr>
        <p:spPr bwMode="auto">
          <a:xfrm>
            <a:off x="3998992" y="8936786"/>
            <a:ext cx="3301783" cy="26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600" i="1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Entdecken Sie die Webschnittstelle unter www.avadyconnect.com ; ID und Passwort : </a:t>
            </a:r>
            <a:r>
              <a:rPr lang="de-DE" sz="600" i="1" dirty="0" err="1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demo</a:t>
            </a:r>
            <a:endParaRPr lang="fr-FR" sz="600" i="1" dirty="0">
              <a:solidFill>
                <a:srgbClr val="1F3D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A1EA169-C2BA-4638-B96A-4CD38CBBC28F}"/>
              </a:ext>
            </a:extLst>
          </p:cNvPr>
          <p:cNvGrpSpPr/>
          <p:nvPr/>
        </p:nvGrpSpPr>
        <p:grpSpPr>
          <a:xfrm>
            <a:off x="5880097" y="1459915"/>
            <a:ext cx="872611" cy="461665"/>
            <a:chOff x="6495401" y="1578733"/>
            <a:chExt cx="512571" cy="461665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6531480" y="1624967"/>
              <a:ext cx="438266" cy="265522"/>
            </a:xfrm>
            <a:prstGeom prst="roundRect">
              <a:avLst/>
            </a:prstGeom>
            <a:solidFill>
              <a:srgbClr val="EB8C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 b="1" i="1" dirty="0">
                <a:latin typeface="Arial Black" panose="020B0A04020102020204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495401" y="1578733"/>
              <a:ext cx="512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chemeClr val="bg1"/>
                  </a:solidFill>
                </a:rPr>
                <a:t>Private</a:t>
              </a:r>
              <a:r>
                <a:rPr lang="fr-FR" sz="800" dirty="0">
                  <a:solidFill>
                    <a:schemeClr val="bg1"/>
                  </a:solidFill>
                </a:rPr>
                <a:t> </a:t>
              </a:r>
              <a:r>
                <a:rPr lang="fr-FR" sz="800" dirty="0" err="1">
                  <a:solidFill>
                    <a:schemeClr val="bg1"/>
                  </a:solidFill>
                </a:rPr>
                <a:t>Schwimmbäder</a:t>
              </a:r>
              <a:endParaRPr lang="fr-FR" sz="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AFFF78B-DDC4-4ED1-89E8-EB131F3606B6}"/>
              </a:ext>
            </a:extLst>
          </p:cNvPr>
          <p:cNvGrpSpPr/>
          <p:nvPr/>
        </p:nvGrpSpPr>
        <p:grpSpPr>
          <a:xfrm>
            <a:off x="6660951" y="1458268"/>
            <a:ext cx="832739" cy="584775"/>
            <a:chOff x="7012085" y="1567186"/>
            <a:chExt cx="512571" cy="584775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7049237" y="1603702"/>
              <a:ext cx="438266" cy="265522"/>
            </a:xfrm>
            <a:prstGeom prst="roundRect">
              <a:avLst/>
            </a:prstGeom>
            <a:solidFill>
              <a:srgbClr val="1F3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 b="1" i="1" dirty="0">
                <a:latin typeface="Arial Black" panose="020B0A040201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012085" y="1567186"/>
              <a:ext cx="512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chemeClr val="bg1"/>
                  </a:solidFill>
                </a:rPr>
                <a:t>Öffentliche</a:t>
              </a:r>
              <a:r>
                <a:rPr lang="fr-FR" sz="800" dirty="0">
                  <a:solidFill>
                    <a:schemeClr val="bg1"/>
                  </a:solidFill>
                </a:rPr>
                <a:t> </a:t>
              </a:r>
              <a:r>
                <a:rPr lang="fr-FR" sz="800" dirty="0" err="1">
                  <a:solidFill>
                    <a:schemeClr val="bg1"/>
                  </a:solidFill>
                </a:rPr>
                <a:t>Schwimmbäder</a:t>
              </a:r>
              <a:endParaRPr lang="fr-FR" sz="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0099228"/>
            <a:ext cx="7561263" cy="594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 de texte 2"/>
          <p:cNvSpPr txBox="1">
            <a:spLocks noChangeArrowheads="1"/>
          </p:cNvSpPr>
          <p:nvPr/>
        </p:nvSpPr>
        <p:spPr bwMode="auto">
          <a:xfrm>
            <a:off x="1922029" y="10098275"/>
            <a:ext cx="3748666" cy="59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" b="1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AVADY POOL </a:t>
            </a:r>
            <a:r>
              <a:rPr lang="en-US" sz="900" b="1" dirty="0">
                <a:solidFill>
                  <a:srgbClr val="1F3D86"/>
                </a:solidFill>
                <a:latin typeface="+mj-lt"/>
                <a:ea typeface="Calibri"/>
                <a:cs typeface="Times New Roman"/>
              </a:rPr>
              <a:t>| </a:t>
            </a:r>
            <a:r>
              <a:rPr lang="en-US" sz="800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9 Chaussée Jules César ∙ </a:t>
            </a:r>
            <a:r>
              <a:rPr lang="en-US" sz="800" dirty="0" err="1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Bât</a:t>
            </a:r>
            <a:r>
              <a:rPr lang="en-US" sz="800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800" dirty="0">
                <a:solidFill>
                  <a:srgbClr val="1F3D86"/>
                </a:solidFill>
                <a:latin typeface="+mj-lt"/>
                <a:ea typeface="Calibri"/>
                <a:cs typeface="Times New Roman"/>
              </a:rPr>
              <a:t>2 Porte 221 B</a:t>
            </a:r>
            <a:r>
              <a:rPr lang="en-US" sz="800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800" dirty="0">
                <a:solidFill>
                  <a:srgbClr val="1F3D86"/>
                </a:solidFill>
                <a:ea typeface="Calibri"/>
                <a:cs typeface="Times New Roman"/>
              </a:rPr>
              <a:t>∙</a:t>
            </a:r>
            <a:r>
              <a:rPr lang="en-US" sz="800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 95520 OSNY </a:t>
            </a:r>
            <a:r>
              <a:rPr lang="en-US" sz="800" dirty="0">
                <a:solidFill>
                  <a:srgbClr val="1F3D86"/>
                </a:solidFill>
                <a:ea typeface="Calibri"/>
                <a:cs typeface="Times New Roman"/>
              </a:rPr>
              <a:t>∙</a:t>
            </a:r>
            <a:r>
              <a:rPr lang="en-US" sz="800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 France</a:t>
            </a:r>
            <a:endParaRPr lang="fr-FR" sz="800" dirty="0">
              <a:solidFill>
                <a:srgbClr val="1F3D86"/>
              </a:solidFill>
              <a:effectLst/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Tel : +33 (0)1 34 48 16 03 </a:t>
            </a:r>
            <a:r>
              <a:rPr lang="en-US" sz="800" dirty="0">
                <a:solidFill>
                  <a:srgbClr val="1F3D86"/>
                </a:solidFill>
                <a:ea typeface="Calibri"/>
                <a:cs typeface="Times New Roman"/>
              </a:rPr>
              <a:t>|</a:t>
            </a:r>
            <a:r>
              <a:rPr lang="en-US" sz="800" b="1" dirty="0">
                <a:solidFill>
                  <a:srgbClr val="1F3D86"/>
                </a:solidFill>
                <a:ea typeface="Calibri"/>
                <a:cs typeface="Times New Roman"/>
              </a:rPr>
              <a:t> </a:t>
            </a:r>
            <a:r>
              <a:rPr lang="en-US" sz="800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contact@avadypool.com </a:t>
            </a:r>
            <a:r>
              <a:rPr lang="en-US" sz="800" dirty="0">
                <a:solidFill>
                  <a:srgbClr val="1F3D86"/>
                </a:solidFill>
                <a:ea typeface="Calibri"/>
                <a:cs typeface="Times New Roman"/>
              </a:rPr>
              <a:t>| </a:t>
            </a:r>
            <a:r>
              <a:rPr lang="en-US" sz="800" dirty="0">
                <a:solidFill>
                  <a:srgbClr val="1F3D86"/>
                </a:solidFill>
                <a:effectLst/>
                <a:latin typeface="+mj-lt"/>
                <a:ea typeface="Calibri"/>
                <a:cs typeface="Times New Roman"/>
              </a:rPr>
              <a:t>www.avadypool.com</a:t>
            </a:r>
            <a:endParaRPr lang="fr-FR" sz="900" dirty="0">
              <a:solidFill>
                <a:srgbClr val="1F3D86"/>
              </a:solidFill>
              <a:effectLst/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500" dirty="0">
                <a:solidFill>
                  <a:srgbClr val="1F3D86"/>
                </a:solidFill>
                <a:latin typeface="+mj-lt"/>
                <a:ea typeface="Calibri"/>
                <a:cs typeface="Times New Roman"/>
              </a:rPr>
              <a:t>Es liegt in der Verantwortung des Nutzers, sicherzustellen, dass diese Produkte seinen Bedürfnissen entsprechen.</a:t>
            </a:r>
            <a:endParaRPr lang="fr-FR" sz="1000" dirty="0">
              <a:solidFill>
                <a:srgbClr val="1F3D86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5" name="Titre 1"/>
          <p:cNvSpPr>
            <a:spLocks noGrp="1"/>
          </p:cNvSpPr>
          <p:nvPr>
            <p:ph type="ctrTitle"/>
          </p:nvPr>
        </p:nvSpPr>
        <p:spPr>
          <a:xfrm>
            <a:off x="2026506" y="-48410"/>
            <a:ext cx="4549595" cy="1011877"/>
          </a:xfrm>
          <a:noFill/>
        </p:spPr>
        <p:txBody>
          <a:bodyPr>
            <a:normAutofit fontScale="90000"/>
          </a:bodyPr>
          <a:lstStyle/>
          <a:p>
            <a:r>
              <a:rPr lang="fr-FR" sz="3600" dirty="0" err="1">
                <a:solidFill>
                  <a:srgbClr val="1F3D86"/>
                </a:solidFill>
                <a:cs typeface="Arial" panose="020B0604020202020204" pitchFamily="34" charset="0"/>
              </a:rPr>
              <a:t>PANpilot</a:t>
            </a:r>
            <a:r>
              <a:rPr lang="fr-FR" sz="3600" dirty="0">
                <a:solidFill>
                  <a:srgbClr val="1F3D86"/>
                </a:solidFill>
                <a:cs typeface="Arial" panose="020B0604020202020204" pitchFamily="34" charset="0"/>
              </a:rPr>
              <a:t> pH® Turboxy S20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1" y="1098228"/>
            <a:ext cx="7560841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itre 1"/>
          <p:cNvSpPr txBox="1">
            <a:spLocks/>
          </p:cNvSpPr>
          <p:nvPr/>
        </p:nvSpPr>
        <p:spPr>
          <a:xfrm>
            <a:off x="1227287" y="809923"/>
            <a:ext cx="6330447" cy="636446"/>
          </a:xfrm>
          <a:prstGeom prst="rect">
            <a:avLst/>
          </a:prstGeom>
          <a:solidFill>
            <a:srgbClr val="1F3D8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1" dirty="0">
                <a:solidFill>
                  <a:schemeClr val="bg1"/>
                </a:solidFill>
                <a:cs typeface="Calibri Light" panose="020F0302020204030204" pitchFamily="34" charset="0"/>
              </a:rPr>
              <a:t>Reguliert gleichzeitig den pH-Wert und den Chlorgehalt (ppm).</a:t>
            </a:r>
          </a:p>
          <a:p>
            <a:r>
              <a:rPr lang="de-DE" sz="1200" dirty="0">
                <a:solidFill>
                  <a:schemeClr val="bg1"/>
                </a:solidFill>
                <a:cs typeface="Calibri Light" panose="020F0302020204030204" pitchFamily="34" charset="0"/>
              </a:rPr>
              <a:t>Geeignet für Campingplätze, Hotels und Residenzen.</a:t>
            </a:r>
            <a:endParaRPr lang="fr-FR" sz="11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71" y="162124"/>
            <a:ext cx="440282" cy="502334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6408998" y="1968236"/>
            <a:ext cx="93333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AYPA1217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044016" y="7648833"/>
            <a:ext cx="3240819" cy="460151"/>
          </a:xfrm>
          <a:prstGeom prst="rect">
            <a:avLst/>
          </a:prstGeom>
          <a:solidFill>
            <a:srgbClr val="EB8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ysClr val="windowText" lastClr="000000"/>
                </a:solidFill>
              </a:rPr>
              <a:t>Durch die Installation des optionalen AVADYCONNECT® COMMUNICATION KIT ermöglicht dieses Gerät die Fernabfrage und -steuerung von Schwimmbaddaten.</a:t>
            </a:r>
            <a:endParaRPr lang="fr-FR" sz="900" dirty="0"/>
          </a:p>
        </p:txBody>
      </p:sp>
      <p:sp>
        <p:nvSpPr>
          <p:cNvPr id="77" name="ZoneTexte 76"/>
          <p:cNvSpPr txBox="1"/>
          <p:nvPr/>
        </p:nvSpPr>
        <p:spPr>
          <a:xfrm>
            <a:off x="6660951" y="9163124"/>
            <a:ext cx="715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rgbClr val="1F3D86"/>
                </a:solidFill>
              </a:rPr>
              <a:t>AYAC100524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9ACE75-C517-4CFA-B7A4-36AA2AFBF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" y="-4159"/>
            <a:ext cx="1782309" cy="225451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5A467E2-00C7-4EE6-8ED7-3189AD08C0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18" y="7218908"/>
            <a:ext cx="404085" cy="4040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A466322-A519-47A2-BE61-3B496B72F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18" y="3668373"/>
            <a:ext cx="288302" cy="28521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2D6B628-B083-465A-A80F-FC928D4432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68" y="2262963"/>
            <a:ext cx="834443" cy="834443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C3E7744-921F-4F02-BA73-AC3BE002C833}"/>
              </a:ext>
            </a:extLst>
          </p:cNvPr>
          <p:cNvSpPr txBox="1"/>
          <p:nvPr/>
        </p:nvSpPr>
        <p:spPr>
          <a:xfrm>
            <a:off x="6403123" y="3068509"/>
            <a:ext cx="987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err="1">
                <a:solidFill>
                  <a:srgbClr val="EB8C3A"/>
                </a:solidFill>
                <a:latin typeface="+mj-lt"/>
              </a:rPr>
              <a:t>Scannen</a:t>
            </a:r>
            <a:r>
              <a:rPr lang="fr-FR" sz="800" b="1" dirty="0">
                <a:solidFill>
                  <a:srgbClr val="EB8C3A"/>
                </a:solidFill>
                <a:latin typeface="+mj-lt"/>
              </a:rPr>
              <a:t> </a:t>
            </a:r>
            <a:r>
              <a:rPr lang="fr-FR" sz="800" b="1" dirty="0" err="1">
                <a:solidFill>
                  <a:srgbClr val="EB8C3A"/>
                </a:solidFill>
                <a:latin typeface="+mj-lt"/>
              </a:rPr>
              <a:t>und</a:t>
            </a:r>
            <a:r>
              <a:rPr lang="fr-FR" sz="800" b="1" dirty="0">
                <a:solidFill>
                  <a:srgbClr val="EB8C3A"/>
                </a:solidFill>
                <a:latin typeface="+mj-lt"/>
              </a:rPr>
              <a:t> </a:t>
            </a:r>
            <a:r>
              <a:rPr lang="fr-FR" sz="800" b="1" dirty="0" err="1">
                <a:solidFill>
                  <a:srgbClr val="EB8C3A"/>
                </a:solidFill>
                <a:latin typeface="+mj-lt"/>
              </a:rPr>
              <a:t>entdecken</a:t>
            </a:r>
            <a:endParaRPr lang="fr-FR" sz="800" b="1" dirty="0">
              <a:solidFill>
                <a:srgbClr val="EB8C3A"/>
              </a:solidFill>
              <a:latin typeface="+mj-lt"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80996FA5-5E86-4702-81B6-1F8EF1DBD2D8}"/>
              </a:ext>
            </a:extLst>
          </p:cNvPr>
          <p:cNvGrpSpPr/>
          <p:nvPr/>
        </p:nvGrpSpPr>
        <p:grpSpPr>
          <a:xfrm>
            <a:off x="2159005" y="2918282"/>
            <a:ext cx="371124" cy="305105"/>
            <a:chOff x="2916535" y="2788238"/>
            <a:chExt cx="371124" cy="305105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0D2EB284-2B19-476E-A5CC-BF43922A6CDD}"/>
                </a:ext>
              </a:extLst>
            </p:cNvPr>
            <p:cNvSpPr/>
            <p:nvPr/>
          </p:nvSpPr>
          <p:spPr>
            <a:xfrm>
              <a:off x="2942364" y="2826501"/>
              <a:ext cx="231253" cy="23125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fr-FR" sz="800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E039F4-A02D-452D-9F50-93E4BE94D327}"/>
                </a:ext>
              </a:extLst>
            </p:cNvPr>
            <p:cNvSpPr txBox="1"/>
            <p:nvPr/>
          </p:nvSpPr>
          <p:spPr>
            <a:xfrm>
              <a:off x="2916535" y="2788238"/>
              <a:ext cx="371124" cy="30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b="0" i="0"/>
              </a:pPr>
              <a:r>
                <a:rPr lang="x-none" sz="1400" dirty="0">
                  <a:solidFill>
                    <a:schemeClr val="bg1"/>
                  </a:solidFill>
                  <a:latin typeface="Berlin Sans FB Demi" panose="020E0802020502020306" pitchFamily="34" charset="0"/>
                  <a:cs typeface="Arial" panose="020B0604020202020204" pitchFamily="34" charset="0"/>
                </a:rPr>
                <a:t>T°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C9D21CB3-345C-4688-B430-C0AE57513B20}"/>
              </a:ext>
            </a:extLst>
          </p:cNvPr>
          <p:cNvGrpSpPr/>
          <p:nvPr/>
        </p:nvGrpSpPr>
        <p:grpSpPr>
          <a:xfrm>
            <a:off x="6134944" y="4284641"/>
            <a:ext cx="509225" cy="231253"/>
            <a:chOff x="2858616" y="2826501"/>
            <a:chExt cx="509225" cy="231253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7F6FAC5-D773-491F-8A0D-151C953FC1E4}"/>
                </a:ext>
              </a:extLst>
            </p:cNvPr>
            <p:cNvSpPr/>
            <p:nvPr/>
          </p:nvSpPr>
          <p:spPr>
            <a:xfrm>
              <a:off x="2942364" y="2826501"/>
              <a:ext cx="231253" cy="2312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fr-FR" sz="80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0A7429E3-BF83-4E61-B03C-957D5EB94EB8}"/>
                </a:ext>
              </a:extLst>
            </p:cNvPr>
            <p:cNvSpPr txBox="1"/>
            <p:nvPr/>
          </p:nvSpPr>
          <p:spPr>
            <a:xfrm>
              <a:off x="2858616" y="2826922"/>
              <a:ext cx="509225" cy="22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b="0" i="0"/>
              </a:pPr>
              <a:r>
                <a:rPr lang="x-none" sz="9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Flw</a:t>
              </a:r>
            </a:p>
          </p:txBody>
        </p:sp>
      </p:grpSp>
      <p:pic>
        <p:nvPicPr>
          <p:cNvPr id="69" name="Picture 2" descr="D:\AVADY POOL\Communication\Charte graphique\Pictos cl O² ph\Cl ppm.png">
            <a:extLst>
              <a:ext uri="{FF2B5EF4-FFF2-40B4-BE49-F238E27FC236}">
                <a16:creationId xmlns:a16="http://schemas.microsoft.com/office/drawing/2014/main" id="{188CD69C-1D51-4218-A5D7-01B048AA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93980" y="2826420"/>
            <a:ext cx="666344" cy="3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associée">
            <a:extLst>
              <a:ext uri="{FF2B5EF4-FFF2-40B4-BE49-F238E27FC236}">
                <a16:creationId xmlns:a16="http://schemas.microsoft.com/office/drawing/2014/main" id="{4AAFA0E3-C654-4EAA-ACA2-85515F83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75859" y="1775246"/>
            <a:ext cx="294680" cy="18007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>
            <a:extLst>
              <a:ext uri="{FF2B5EF4-FFF2-40B4-BE49-F238E27FC236}">
                <a16:creationId xmlns:a16="http://schemas.microsoft.com/office/drawing/2014/main" id="{5A1B481F-FFA1-401A-B8F1-456E4AFD9047}"/>
              </a:ext>
            </a:extLst>
          </p:cNvPr>
          <p:cNvSpPr txBox="1"/>
          <p:nvPr/>
        </p:nvSpPr>
        <p:spPr>
          <a:xfrm>
            <a:off x="958296" y="2257494"/>
            <a:ext cx="157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▪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Direkte Anzeige des Chlorgehalts in ppm, des pH-Wertes Wertes und der Temperatur</a:t>
            </a:r>
            <a:endParaRPr lang="fr-FR" sz="1000" dirty="0">
              <a:solidFill>
                <a:srgbClr val="1F3D86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D2AF5DA-08D0-4F72-B04C-6E4148EBD5DE}"/>
              </a:ext>
            </a:extLst>
          </p:cNvPr>
          <p:cNvSpPr txBox="1"/>
          <p:nvPr/>
        </p:nvSpPr>
        <p:spPr>
          <a:xfrm>
            <a:off x="671940" y="3275018"/>
            <a:ext cx="1861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▪ </a:t>
            </a:r>
            <a:r>
              <a:rPr lang="pt-B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Peristaltische pH-Pumpe (3L/h)</a:t>
            </a:r>
            <a:endParaRPr lang="fr-FR" sz="1000" dirty="0">
              <a:solidFill>
                <a:srgbClr val="1F3D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2AEA9069-A0EC-427D-AB6C-50D56D530E62}"/>
              </a:ext>
            </a:extLst>
          </p:cNvPr>
          <p:cNvSpPr txBox="1"/>
          <p:nvPr/>
        </p:nvSpPr>
        <p:spPr>
          <a:xfrm>
            <a:off x="998646" y="3978548"/>
            <a:ext cx="154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▪ </a:t>
            </a:r>
            <a:r>
              <a:rPr lang="fr-FR" sz="1000" dirty="0" err="1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Größe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der Platte:</a:t>
            </a:r>
          </a:p>
          <a:p>
            <a:pPr algn="r"/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58 x 38 x 20 cm 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6BE7C9E1-C57A-4C4C-AC47-E251DF2004F7}"/>
              </a:ext>
            </a:extLst>
          </p:cNvPr>
          <p:cNvSpPr txBox="1"/>
          <p:nvPr/>
        </p:nvSpPr>
        <p:spPr>
          <a:xfrm>
            <a:off x="4687855" y="2482930"/>
            <a:ext cx="1325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▪ </a:t>
            </a:r>
            <a:r>
              <a:rPr lang="pt-B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Chlormagnetpumpe (8L/h)</a:t>
            </a:r>
            <a:endParaRPr lang="fr-FR" sz="1000" dirty="0">
              <a:solidFill>
                <a:srgbClr val="1F3D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659F7026-AE5C-41EC-A0E9-ABA504DBA43C}"/>
              </a:ext>
            </a:extLst>
          </p:cNvPr>
          <p:cNvSpPr txBox="1"/>
          <p:nvPr/>
        </p:nvSpPr>
        <p:spPr>
          <a:xfrm>
            <a:off x="4671301" y="3791272"/>
            <a:ext cx="2302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▪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Professionelle Analysekammer:</a:t>
            </a:r>
          </a:p>
          <a:p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- Chlorsonde TURBOXY</a:t>
            </a:r>
          </a:p>
          <a:p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- pH-Sonde</a:t>
            </a:r>
          </a:p>
          <a:p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- Strömungsschalter</a:t>
            </a:r>
          </a:p>
          <a:p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- Probenahme</a:t>
            </a:r>
            <a:endParaRPr lang="fr-FR" sz="1000" dirty="0">
              <a:solidFill>
                <a:srgbClr val="1F3D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8B1D57F1-132C-47E6-BDA2-37629C28C5FD}"/>
              </a:ext>
            </a:extLst>
          </p:cNvPr>
          <p:cNvSpPr txBox="1"/>
          <p:nvPr/>
        </p:nvSpPr>
        <p:spPr>
          <a:xfrm>
            <a:off x="239496" y="4575512"/>
            <a:ext cx="37571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400" b="1" dirty="0">
                <a:solidFill>
                  <a:srgbClr val="EB8C3A"/>
                </a:solidFill>
                <a:latin typeface="+mj-lt"/>
                <a:cs typeface="Calibri Light" panose="020F0302020204030204" pitchFamily="34" charset="0"/>
              </a:rPr>
              <a:t>INNOVATIV</a:t>
            </a:r>
          </a:p>
          <a:p>
            <a:pPr lvl="0"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 PANpilot pH® Turboxy S20 regelt gleichzeitig den pH-Wert und das Chlor.</a:t>
            </a:r>
          </a:p>
          <a:p>
            <a:pPr lvl="0"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Dank der patentierten TURBOXY®-Technologie ist die Analysekammer kompakt und leicht zu warten.</a:t>
            </a:r>
          </a:p>
          <a:p>
            <a:pPr lvl="0"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Sonde ist gegen induzierte elektrische Ströme im Wasser geschützt.</a:t>
            </a:r>
          </a:p>
          <a:p>
            <a:pPr lvl="0" algn="just"/>
            <a:endParaRPr lang="fr-FR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FR" sz="1400" b="1" dirty="0">
                <a:solidFill>
                  <a:srgbClr val="EB8C3A"/>
                </a:solidFill>
                <a:cs typeface="Calibri Light" panose="020F0302020204030204" pitchFamily="34" charset="0"/>
              </a:rPr>
              <a:t>SICHER</a:t>
            </a:r>
          </a:p>
          <a:p>
            <a:pPr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Volumetrischer Alarm zur Verhinderung des Entleerens des Chemikalienbehälters.</a:t>
            </a:r>
          </a:p>
          <a:p>
            <a:pPr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Dosierung proportional zu pH-Wert und Chlorbedarf.</a:t>
            </a:r>
          </a:p>
          <a:p>
            <a:pPr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Turboxy®-Sonde verfügt über einen integrierten Strömungsschalter und Temperatursensor.</a:t>
            </a:r>
          </a:p>
          <a:p>
            <a:pPr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Einlassstutzen für pH- und Chlorsensoren am Ende des Behälters.</a:t>
            </a:r>
          </a:p>
          <a:p>
            <a:pPr algn="just"/>
            <a:endParaRPr lang="fr-FR" sz="1000" b="1" dirty="0">
              <a:solidFill>
                <a:srgbClr val="EB8C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b="1" dirty="0">
                <a:solidFill>
                  <a:srgbClr val="EB8C3A"/>
                </a:solidFill>
                <a:latin typeface="+mj-lt"/>
                <a:cs typeface="Calibri Light" panose="020F0302020204030204" pitchFamily="34" charset="0"/>
              </a:rPr>
              <a:t>VOLLSTÄNDIG</a:t>
            </a:r>
          </a:p>
          <a:p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Enthält einen kompletten Satz für eine schnelle und einfache Installation:</a:t>
            </a:r>
            <a:endParaRPr lang="fr-FR" sz="1400" b="1" dirty="0">
              <a:solidFill>
                <a:srgbClr val="EB8C3A"/>
              </a:solidFill>
              <a:latin typeface="+mj-lt"/>
              <a:cs typeface="Calibri Light" panose="020F0302020204030204" pitchFamily="34" charset="0"/>
            </a:endParaRPr>
          </a:p>
          <a:p>
            <a:endParaRPr lang="fr-FR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fr-FR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6" name="ZoneTexte 3">
            <a:extLst>
              <a:ext uri="{FF2B5EF4-FFF2-40B4-BE49-F238E27FC236}">
                <a16:creationId xmlns:a16="http://schemas.microsoft.com/office/drawing/2014/main" id="{B104F9C9-477D-4C50-9AF4-70FA70A258FC}"/>
              </a:ext>
            </a:extLst>
          </p:cNvPr>
          <p:cNvSpPr txBox="1"/>
          <p:nvPr/>
        </p:nvSpPr>
        <p:spPr>
          <a:xfrm rot="16200000">
            <a:off x="-93792" y="10234673"/>
            <a:ext cx="6514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"/>
              <a:t>FCO030DEV06</a:t>
            </a:r>
            <a:endParaRPr lang="fr-FR" sz="600" dirty="0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C28163AD-0B87-4DCA-BE20-63E8007AA961}"/>
              </a:ext>
            </a:extLst>
          </p:cNvPr>
          <p:cNvSpPr txBox="1"/>
          <p:nvPr/>
        </p:nvSpPr>
        <p:spPr>
          <a:xfrm>
            <a:off x="4297789" y="5289788"/>
            <a:ext cx="2939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400" b="1" dirty="0">
                <a:solidFill>
                  <a:srgbClr val="EB8C3A"/>
                </a:solidFill>
                <a:cs typeface="Calibri Light" panose="020F0302020204030204" pitchFamily="34" charset="0"/>
              </a:rPr>
              <a:t>POLIVALENT</a:t>
            </a:r>
          </a:p>
          <a:p>
            <a:pPr lvl="0"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Für öffentliche Schwimmbäder (von 5 bis 220 m3) und private Schwimmbäder (von 5 bis 300 m3).</a:t>
            </a:r>
          </a:p>
          <a:p>
            <a:pPr lvl="0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Kompatibel mit:</a:t>
            </a:r>
          </a:p>
          <a:p>
            <a:pPr lvl="0"/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-Organisches und anorganisches Chlor,</a:t>
            </a:r>
          </a:p>
          <a:p>
            <a:pPr lvl="0"/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Stabilisator bis zu 50 mg/L.</a:t>
            </a:r>
            <a:endParaRPr lang="fr-FR" sz="1000" b="1" dirty="0">
              <a:solidFill>
                <a:schemeClr val="accent1">
                  <a:lumMod val="50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 algn="just"/>
            <a:r>
              <a:rPr lang="fr-FR" sz="1400" b="1" dirty="0">
                <a:solidFill>
                  <a:srgbClr val="EB8C3A"/>
                </a:solidFill>
                <a:latin typeface="+mj-lt"/>
                <a:cs typeface="Calibri Light" panose="020F0302020204030204" pitchFamily="34" charset="0"/>
              </a:rPr>
              <a:t>GARANTIE</a:t>
            </a:r>
          </a:p>
          <a:p>
            <a:pPr algn="just"/>
            <a:r>
              <a:rPr lang="fr-FR" sz="1000" dirty="0">
                <a:solidFill>
                  <a:srgbClr val="EB8C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●</a:t>
            </a:r>
            <a:r>
              <a:rPr lang="fr-FR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000" dirty="0">
                <a:solidFill>
                  <a:srgbClr val="1F3D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Gerät: 2 Jahre | pH-Sonde: 1 Jahr.</a:t>
            </a:r>
            <a:endParaRPr lang="fr-FR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90E8EE-A03C-4207-9A61-53E95A7D4E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03" y="1687076"/>
            <a:ext cx="1965825" cy="3011015"/>
          </a:xfrm>
          <a:prstGeom prst="rect">
            <a:avLst/>
          </a:prstGeom>
        </p:spPr>
      </p:pic>
      <p:sp>
        <p:nvSpPr>
          <p:cNvPr id="98" name="ZoneTexte 53">
            <a:extLst>
              <a:ext uri="{FF2B5EF4-FFF2-40B4-BE49-F238E27FC236}">
                <a16:creationId xmlns:a16="http://schemas.microsoft.com/office/drawing/2014/main" id="{EC4AD9B5-AAE3-416C-91EE-F904E0CC4F39}"/>
              </a:ext>
            </a:extLst>
          </p:cNvPr>
          <p:cNvSpPr txBox="1"/>
          <p:nvPr/>
        </p:nvSpPr>
        <p:spPr>
          <a:xfrm rot="16200000">
            <a:off x="6013798" y="8072262"/>
            <a:ext cx="27751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Erfüllt die von der französischen Gesundheitsbehörde festgelegten Anforderungen.</a:t>
            </a:r>
            <a:endParaRPr lang="fr-FR" sz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9" name="ZoneTexte 3">
            <a:extLst>
              <a:ext uri="{FF2B5EF4-FFF2-40B4-BE49-F238E27FC236}">
                <a16:creationId xmlns:a16="http://schemas.microsoft.com/office/drawing/2014/main" id="{8BBCA2B0-55DC-4F8B-BBE2-AA2AB4CBE63C}"/>
              </a:ext>
            </a:extLst>
          </p:cNvPr>
          <p:cNvSpPr txBox="1"/>
          <p:nvPr/>
        </p:nvSpPr>
        <p:spPr>
          <a:xfrm rot="16200000">
            <a:off x="6868999" y="6329927"/>
            <a:ext cx="10647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Nicht</a:t>
            </a:r>
            <a:r>
              <a:rPr lang="fr-FR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vertragsgemäße</a:t>
            </a:r>
            <a:r>
              <a:rPr lang="fr-FR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Fotos</a:t>
            </a:r>
            <a:endParaRPr lang="fr-FR" sz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50DB26-5F57-4E25-8BC4-54E596C552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7738393"/>
            <a:ext cx="3393423" cy="1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45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387</Words>
  <Application>Microsoft Office PowerPoint</Application>
  <PresentationFormat>Personnalisé</PresentationFormat>
  <Paragraphs>50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Berlin Sans FB Demi</vt:lpstr>
      <vt:lpstr>Calibri</vt:lpstr>
      <vt:lpstr>Calibri Light</vt:lpstr>
      <vt:lpstr>Times New Roman</vt:lpstr>
      <vt:lpstr>Thème Office</vt:lpstr>
      <vt:lpstr>PANpilot pH® Turboxy S20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PANpilot pH turboxy S20</dc:title>
  <dc:creator>TECH5</dc:creator>
  <cp:lastModifiedBy>Ghazi GABSI</cp:lastModifiedBy>
  <cp:revision>160</cp:revision>
  <cp:lastPrinted>2022-09-30T13:59:32Z</cp:lastPrinted>
  <dcterms:created xsi:type="dcterms:W3CDTF">2018-10-11T13:53:47Z</dcterms:created>
  <dcterms:modified xsi:type="dcterms:W3CDTF">2024-03-13T09:14:36Z</dcterms:modified>
</cp:coreProperties>
</file>